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72" r:id="rId4"/>
    <p:sldId id="260" r:id="rId5"/>
    <p:sldId id="268" r:id="rId6"/>
    <p:sldId id="261" r:id="rId7"/>
    <p:sldId id="262" r:id="rId8"/>
    <p:sldId id="263" r:id="rId9"/>
    <p:sldId id="264" r:id="rId10"/>
    <p:sldId id="269" r:id="rId11"/>
    <p:sldId id="265" r:id="rId12"/>
    <p:sldId id="275" r:id="rId13"/>
    <p:sldId id="273" r:id="rId14"/>
    <p:sldId id="274" r:id="rId15"/>
    <p:sldId id="266" r:id="rId16"/>
    <p:sldId id="270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msol\Desktop\4142%20lab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Loss</a:t>
            </a:r>
            <a:r>
              <a:rPr lang="en-US" altLang="zh-CN" baseline="0"/>
              <a:t> and Val Loss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loss</c:v>
          </c:tx>
          <c:xVal>
            <c:numRef>
              <c:f>'4142 lab (1)'!$A$42:$A$66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'4142 lab (1)'!$B$42:$B$66</c:f>
              <c:numCache>
                <c:formatCode>General</c:formatCode>
                <c:ptCount val="25"/>
                <c:pt idx="0">
                  <c:v>1.1474</c:v>
                </c:pt>
                <c:pt idx="1">
                  <c:v>0.85750000000000004</c:v>
                </c:pt>
                <c:pt idx="2">
                  <c:v>0.6734</c:v>
                </c:pt>
                <c:pt idx="3">
                  <c:v>0.59950000000000003</c:v>
                </c:pt>
                <c:pt idx="4">
                  <c:v>0.56899999999999995</c:v>
                </c:pt>
                <c:pt idx="5">
                  <c:v>0.48949999999999999</c:v>
                </c:pt>
                <c:pt idx="6">
                  <c:v>0.4657</c:v>
                </c:pt>
                <c:pt idx="7">
                  <c:v>0.43659999999999999</c:v>
                </c:pt>
                <c:pt idx="8">
                  <c:v>0.42420000000000002</c:v>
                </c:pt>
                <c:pt idx="9">
                  <c:v>0.42349999999999999</c:v>
                </c:pt>
                <c:pt idx="10">
                  <c:v>0.40699999999999997</c:v>
                </c:pt>
                <c:pt idx="11">
                  <c:v>0.41370000000000001</c:v>
                </c:pt>
                <c:pt idx="12">
                  <c:v>0.37430000000000002</c:v>
                </c:pt>
                <c:pt idx="13">
                  <c:v>0.40720000000000001</c:v>
                </c:pt>
                <c:pt idx="14">
                  <c:v>0.37209999999999999</c:v>
                </c:pt>
                <c:pt idx="15">
                  <c:v>0.35859999999999997</c:v>
                </c:pt>
                <c:pt idx="16">
                  <c:v>0.3599</c:v>
                </c:pt>
                <c:pt idx="17">
                  <c:v>0.35239999999999999</c:v>
                </c:pt>
                <c:pt idx="18">
                  <c:v>0.33910000000000001</c:v>
                </c:pt>
                <c:pt idx="19">
                  <c:v>0.3266</c:v>
                </c:pt>
                <c:pt idx="20">
                  <c:v>0.3039</c:v>
                </c:pt>
                <c:pt idx="21">
                  <c:v>0.33750000000000002</c:v>
                </c:pt>
                <c:pt idx="22">
                  <c:v>0.31259999999999999</c:v>
                </c:pt>
                <c:pt idx="23">
                  <c:v>0.28339999999999999</c:v>
                </c:pt>
                <c:pt idx="24">
                  <c:v>0.3039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E3B-48D7-A836-B00B8574BD00}"/>
            </c:ext>
          </c:extLst>
        </c:ser>
        <c:ser>
          <c:idx val="1"/>
          <c:order val="1"/>
          <c:tx>
            <c:v>Val Loss</c:v>
          </c:tx>
          <c:xVal>
            <c:numRef>
              <c:f>'4142 lab (1)'!$A$42:$A$66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'4142 lab (1)'!$C$42:$C$67</c:f>
              <c:numCache>
                <c:formatCode>General</c:formatCode>
                <c:ptCount val="26"/>
                <c:pt idx="0">
                  <c:v>1.3299000000000001</c:v>
                </c:pt>
                <c:pt idx="1">
                  <c:v>1.1351</c:v>
                </c:pt>
                <c:pt idx="2">
                  <c:v>1.0660000000000001</c:v>
                </c:pt>
                <c:pt idx="3">
                  <c:v>0.99680000000000002</c:v>
                </c:pt>
                <c:pt idx="4">
                  <c:v>1.3290999999999999</c:v>
                </c:pt>
                <c:pt idx="5">
                  <c:v>1.1834</c:v>
                </c:pt>
                <c:pt idx="6">
                  <c:v>0.96089999999999998</c:v>
                </c:pt>
                <c:pt idx="7">
                  <c:v>0.72319999999999995</c:v>
                </c:pt>
                <c:pt idx="8">
                  <c:v>0.58579999999999999</c:v>
                </c:pt>
                <c:pt idx="9">
                  <c:v>0.34370000000000001</c:v>
                </c:pt>
                <c:pt idx="10">
                  <c:v>0.318</c:v>
                </c:pt>
                <c:pt idx="11">
                  <c:v>0.31580000000000003</c:v>
                </c:pt>
                <c:pt idx="12">
                  <c:v>0.27050000000000002</c:v>
                </c:pt>
                <c:pt idx="13">
                  <c:v>0.24729999999999999</c:v>
                </c:pt>
                <c:pt idx="14">
                  <c:v>0.25380000000000003</c:v>
                </c:pt>
                <c:pt idx="15">
                  <c:v>0.2477</c:v>
                </c:pt>
                <c:pt idx="16">
                  <c:v>0.23380000000000001</c:v>
                </c:pt>
                <c:pt idx="17">
                  <c:v>0.23150000000000001</c:v>
                </c:pt>
                <c:pt idx="18">
                  <c:v>0.22109999999999999</c:v>
                </c:pt>
                <c:pt idx="19">
                  <c:v>0.22770000000000001</c:v>
                </c:pt>
                <c:pt idx="20">
                  <c:v>0.21579999999999999</c:v>
                </c:pt>
                <c:pt idx="21">
                  <c:v>0.20449999999999999</c:v>
                </c:pt>
                <c:pt idx="22">
                  <c:v>0.19950000000000001</c:v>
                </c:pt>
                <c:pt idx="23">
                  <c:v>0.1951</c:v>
                </c:pt>
                <c:pt idx="24">
                  <c:v>0.2056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E3B-48D7-A836-B00B8574BD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0092031"/>
        <c:axId val="1959410991"/>
      </c:scatterChart>
      <c:valAx>
        <c:axId val="450092031"/>
        <c:scaling>
          <c:orientation val="minMax"/>
          <c:max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Epoch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59410991"/>
        <c:crosses val="autoZero"/>
        <c:crossBetween val="midCat"/>
        <c:majorUnit val="1"/>
      </c:valAx>
      <c:valAx>
        <c:axId val="1959410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0092031"/>
        <c:crosses val="autoZero"/>
        <c:crossBetween val="midCat"/>
      </c:valAx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5090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374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572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30" y="-1171816"/>
            <a:ext cx="402330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直排標題及文字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60701" y="1978979"/>
            <a:ext cx="57573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6700" y="-573722"/>
            <a:ext cx="57573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章節標題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輔助字幕的內容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9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3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3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輔助字幕的圖片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700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3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2000" cy="49152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3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6334316"/>
            <a:ext cx="12192000" cy="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1100051" y="2989568"/>
            <a:ext cx="10058400" cy="13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ELEC4544 Final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Report 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Depth estimation application on SLAM robot</a:t>
            </a: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/>
              <a:t>TAM YUNG YIP， Wenshuo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Depth camera: Depth estimation</a:t>
            </a:r>
            <a:endParaRPr dirty="0"/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●"/>
            </a:pPr>
            <a:r>
              <a:rPr lang="en-US" dirty="0"/>
              <a:t>C</a:t>
            </a:r>
            <a:r>
              <a:rPr lang="en-US" altLang="zh-CN" dirty="0"/>
              <a:t>ommon SLAM robot method: depth camera</a:t>
            </a:r>
          </a:p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●"/>
            </a:pPr>
            <a:r>
              <a:rPr lang="en-US" altLang="zh-CN" dirty="0"/>
              <a:t>- </a:t>
            </a:r>
            <a:r>
              <a:rPr lang="en-US" dirty="0"/>
              <a:t>Pros: easy to have 3D image</a:t>
            </a:r>
          </a:p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●"/>
            </a:pPr>
            <a:r>
              <a:rPr lang="en-US" altLang="zh-CN" dirty="0"/>
              <a:t>- </a:t>
            </a:r>
            <a:r>
              <a:rPr lang="en-US" dirty="0"/>
              <a:t>Cons: too expensive</a:t>
            </a: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dirty="0"/>
          </a:p>
        </p:txBody>
      </p:sp>
      <p:pic>
        <p:nvPicPr>
          <p:cNvPr id="3" name="Google Shape;405;g22f428c5cbb_2_37">
            <a:extLst>
              <a:ext uri="{FF2B5EF4-FFF2-40B4-BE49-F238E27FC236}">
                <a16:creationId xmlns:a16="http://schemas.microsoft.com/office/drawing/2014/main" id="{96C2DA1C-0A40-6EB6-2E5B-D4A898CAE8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4010" y="2200809"/>
            <a:ext cx="1743392" cy="116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 descr="Azure Kinect Masterclass: Depth – Vangos Pterneas">
            <a:extLst>
              <a:ext uri="{FF2B5EF4-FFF2-40B4-BE49-F238E27FC236}">
                <a16:creationId xmlns:a16="http://schemas.microsoft.com/office/drawing/2014/main" id="{E4B621D8-0486-93D1-2F1C-8ABD29F6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768" y="4435232"/>
            <a:ext cx="4616245" cy="230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inect v1 uses the structured light triangulation method for depth... |  Download Scientific Diagram">
            <a:extLst>
              <a:ext uri="{FF2B5EF4-FFF2-40B4-BE49-F238E27FC236}">
                <a16:creationId xmlns:a16="http://schemas.microsoft.com/office/drawing/2014/main" id="{1631186F-ED88-DBA8-5C44-253AA2CD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73" y="3500245"/>
            <a:ext cx="3228747" cy="324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3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Monocular depth estimation</a:t>
            </a:r>
            <a:endParaRPr dirty="0"/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US" dirty="0"/>
              <a:t>Computer vision : deep learning model</a:t>
            </a: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U-net structure of CNN </a:t>
            </a:r>
            <a:endParaRPr dirty="0"/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Up-sampling </a:t>
            </a:r>
            <a:r>
              <a:rPr lang="en-US" dirty="0"/>
              <a:t>and down-sampling for feature extraction</a:t>
            </a:r>
            <a:endParaRPr dirty="0"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2200" y="3429000"/>
            <a:ext cx="6509800" cy="339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05;g22f428c5cbb_2_37">
            <a:extLst>
              <a:ext uri="{FF2B5EF4-FFF2-40B4-BE49-F238E27FC236}">
                <a16:creationId xmlns:a16="http://schemas.microsoft.com/office/drawing/2014/main" id="{96C2DA1C-0A40-6EB6-2E5B-D4A898CAE8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4010" y="2200809"/>
            <a:ext cx="1743392" cy="11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Monocular depth estimation</a:t>
            </a:r>
            <a:endParaRPr dirty="0"/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US" dirty="0"/>
              <a:t>Computer vision : deep learning model</a:t>
            </a: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U-net structure of CNN </a:t>
            </a:r>
            <a:endParaRPr dirty="0"/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Up-sampling </a:t>
            </a:r>
            <a:r>
              <a:rPr lang="en-US" dirty="0"/>
              <a:t>and down-sampling for feature extraction</a:t>
            </a:r>
            <a:endParaRPr dirty="0"/>
          </a:p>
        </p:txBody>
      </p:sp>
      <p:pic>
        <p:nvPicPr>
          <p:cNvPr id="3" name="Google Shape;405;g22f428c5cbb_2_37">
            <a:extLst>
              <a:ext uri="{FF2B5EF4-FFF2-40B4-BE49-F238E27FC236}">
                <a16:creationId xmlns:a16="http://schemas.microsoft.com/office/drawing/2014/main" id="{96C2DA1C-0A40-6EB6-2E5B-D4A898CAE8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8330" y="1526585"/>
            <a:ext cx="1743392" cy="116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BA1F8C9-9867-7DF9-E7DE-D6B80C11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" y="2780883"/>
            <a:ext cx="4781550" cy="3886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8985B7-AF8C-5816-C6ED-BDCA7D6F5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54" y="2780883"/>
            <a:ext cx="47910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973C6-B892-8507-AE6E-D6E7747B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estimation result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6EEF33-D1FD-0FF1-3D0E-046128E9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AAD605-F8CE-EC60-87B8-04BF73C4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633" y="1552532"/>
            <a:ext cx="4242764" cy="5305468"/>
          </a:xfrm>
          <a:prstGeom prst="rect">
            <a:avLst/>
          </a:prstGeom>
        </p:spPr>
      </p:pic>
      <p:graphicFrame>
        <p:nvGraphicFramePr>
          <p:cNvPr id="8" name="Chart 5">
            <a:extLst>
              <a:ext uri="{FF2B5EF4-FFF2-40B4-BE49-F238E27FC236}">
                <a16:creationId xmlns:a16="http://schemas.microsoft.com/office/drawing/2014/main" id="{3CF8ED1D-DC9D-49A1-912E-611B7210D0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636438"/>
              </p:ext>
            </p:extLst>
          </p:nvPr>
        </p:nvGraphicFramePr>
        <p:xfrm>
          <a:off x="6096000" y="3640214"/>
          <a:ext cx="5517182" cy="2578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930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64624-2567-EBB2-9B1B-37ADBED3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64E8155-C03B-3277-5477-9DE47D9AD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8F2E87-5949-92B7-5CAC-ECDE8920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47" y="0"/>
            <a:ext cx="7211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3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US" dirty="0"/>
              <a:t>Able to response on the monocular camera in ROS structure</a:t>
            </a:r>
            <a:endParaRPr dirty="0"/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Output as 3D point cloud for visualization</a:t>
            </a:r>
          </a:p>
          <a:p>
            <a:pPr marL="91440" indent="-91440">
              <a:spcBef>
                <a:spcPts val="0"/>
              </a:spcBef>
              <a:buFont typeface="Calibri"/>
              <a:buChar char="●"/>
            </a:pPr>
            <a:r>
              <a:rPr lang="en-US" dirty="0"/>
              <a:t>Arrows &gt;&gt;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nearest , 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: middle ,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: farthest</a:t>
            </a: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Depth estimation result</a:t>
            </a:r>
            <a:endParaRPr dirty="0"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461" y="4010903"/>
            <a:ext cx="3413534" cy="27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1372" y="3952909"/>
            <a:ext cx="5387373" cy="29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/>
          <p:nvPr/>
        </p:nvSpPr>
        <p:spPr>
          <a:xfrm>
            <a:off x="4282144" y="5025010"/>
            <a:ext cx="1710985" cy="64426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圖片 1" descr="一張含有 地板 的圖片&#10;&#10;自動產生的描述">
            <a:extLst>
              <a:ext uri="{FF2B5EF4-FFF2-40B4-BE49-F238E27FC236}">
                <a16:creationId xmlns:a16="http://schemas.microsoft.com/office/drawing/2014/main" id="{207E0F39-AA71-1AA0-7E69-8A9C9040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107" y="1584312"/>
            <a:ext cx="2464105" cy="23685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60F865-2BCB-5AED-3126-52BB0AAF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:SLAM (remote)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1B1D72-27F9-D8ED-3848-0F640AA62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oogle Shape;453;g219a178e452_3_108">
            <a:extLst>
              <a:ext uri="{FF2B5EF4-FFF2-40B4-BE49-F238E27FC236}">
                <a16:creationId xmlns:a16="http://schemas.microsoft.com/office/drawing/2014/main" id="{8E7F0D34-FBA6-1110-AAF1-90ED817D89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701" y="3857384"/>
            <a:ext cx="4494020" cy="298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54;g219a178e452_3_108">
            <a:extLst>
              <a:ext uri="{FF2B5EF4-FFF2-40B4-BE49-F238E27FC236}">
                <a16:creationId xmlns:a16="http://schemas.microsoft.com/office/drawing/2014/main" id="{A19A46FD-9AF5-039A-2A5E-4269C60A43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991" y="3857384"/>
            <a:ext cx="3262601" cy="298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CF071F7-0771-BA98-A1E3-7606134CB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669" y="4610100"/>
            <a:ext cx="2543175" cy="2247900"/>
          </a:xfrm>
          <a:prstGeom prst="rect">
            <a:avLst/>
          </a:prstGeom>
        </p:spPr>
      </p:pic>
      <p:sp>
        <p:nvSpPr>
          <p:cNvPr id="7" name="Google Shape;452;g219a178e452_3_108">
            <a:extLst>
              <a:ext uri="{FF2B5EF4-FFF2-40B4-BE49-F238E27FC236}">
                <a16:creationId xmlns:a16="http://schemas.microsoft.com/office/drawing/2014/main" id="{0E2921D1-4B7F-A440-ECA8-4B267970A1FC}"/>
              </a:ext>
            </a:extLst>
          </p:cNvPr>
          <p:cNvSpPr/>
          <p:nvPr/>
        </p:nvSpPr>
        <p:spPr>
          <a:xfrm>
            <a:off x="4676920" y="5062200"/>
            <a:ext cx="1223400" cy="72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65D71D-BC39-C7B5-9C69-0322D1705905}"/>
              </a:ext>
            </a:extLst>
          </p:cNvPr>
          <p:cNvSpPr/>
          <p:nvPr/>
        </p:nvSpPr>
        <p:spPr>
          <a:xfrm>
            <a:off x="939024" y="2768007"/>
            <a:ext cx="3262601" cy="9810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Environment : HW301</a:t>
            </a:r>
          </a:p>
          <a:p>
            <a:pPr algn="ctr"/>
            <a:r>
              <a:rPr lang="en-US" dirty="0"/>
              <a:t>1. Able to do SLAM with remote control from keyboard </a:t>
            </a:r>
          </a:p>
          <a:p>
            <a:pPr algn="ctr"/>
            <a:r>
              <a:rPr lang="en-US" dirty="0"/>
              <a:t>2. Expected mapping result</a:t>
            </a:r>
          </a:p>
        </p:txBody>
      </p:sp>
    </p:spTree>
    <p:extLst>
      <p:ext uri="{BB962C8B-B14F-4D97-AF65-F5344CB8AC3E}">
        <p14:creationId xmlns:p14="http://schemas.microsoft.com/office/powerpoint/2010/main" val="1357578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2BF17-4156-919D-46EA-E801A290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:apply on SLAM robot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E20283-C646-97A1-28AE-26E103454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圖片 4" descr="一張含有 文字, 螢幕擷取畫面, 電子產品, 室內 的圖片&#10;&#10;自動產生的描述">
            <a:extLst>
              <a:ext uri="{FF2B5EF4-FFF2-40B4-BE49-F238E27FC236}">
                <a16:creationId xmlns:a16="http://schemas.microsoft.com/office/drawing/2014/main" id="{34B60AA0-F73E-36AD-84ED-536019E1A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348" y="1139796"/>
            <a:ext cx="8674324" cy="488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4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/>
        </p:nvSpPr>
        <p:spPr>
          <a:xfrm>
            <a:off x="968187" y="1783977"/>
            <a:ext cx="10587300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Today’s Agent: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for the whole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SLAM Robot with Pretrained Depth Estimation Model in Application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former work before the final decision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altLang="zh-CN" dirty="0"/>
              <a:t>Background of</a:t>
            </a:r>
            <a:r>
              <a:rPr lang="zh-CN" altLang="en-US" dirty="0"/>
              <a:t> </a:t>
            </a:r>
            <a:r>
              <a:rPr lang="en-US" altLang="zh-CN" dirty="0"/>
              <a:t>SLAM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SzPts val="2000"/>
              <a:buFontTx/>
              <a:buChar char="-"/>
            </a:pPr>
            <a:r>
              <a:rPr lang="en-US" altLang="zh-CN" dirty="0"/>
              <a:t>Difficulty in robotic : 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000"/>
              <a:buFontTx/>
              <a:buChar char="-"/>
            </a:pPr>
            <a:r>
              <a:rPr lang="en-US" altLang="zh-TW" dirty="0"/>
              <a:t>1.Robot don’t know the own position without a map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000"/>
              <a:buFontTx/>
              <a:buChar char="-"/>
            </a:pPr>
            <a:r>
              <a:rPr lang="en-US" altLang="zh-TW" dirty="0"/>
              <a:t>2.Robot can’t do mapping without knowing its own position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000"/>
              <a:buFontTx/>
              <a:buChar char="-"/>
            </a:pPr>
            <a:r>
              <a:rPr lang="en-US" altLang="zh-TW" dirty="0"/>
              <a:t>SLAM (Simultaneous Localization and Mapping) technology is developed to solve these problem in the same times (path planning)</a:t>
            </a:r>
          </a:p>
        </p:txBody>
      </p:sp>
      <p:pic>
        <p:nvPicPr>
          <p:cNvPr id="2" name="Picture 2" descr="What Is SLAM (Simultaneous Localization and Mapping) – MATLAB &amp; Simulink -  MATLAB &amp; Simulink">
            <a:extLst>
              <a:ext uri="{FF2B5EF4-FFF2-40B4-BE49-F238E27FC236}">
                <a16:creationId xmlns:a16="http://schemas.microsoft.com/office/drawing/2014/main" id="{B8212352-2014-E592-7877-FF5B9F0F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47" y="3833949"/>
            <a:ext cx="5882650" cy="25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F29855D-53C6-10BF-EFF2-8303CDA24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429000"/>
            <a:ext cx="4798897" cy="300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1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Hardware design 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US" dirty="0"/>
              <a:t>Motor (with encoder count)</a:t>
            </a:r>
          </a:p>
          <a:p>
            <a:pPr marL="91440" lvl="0" indent="-787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Motor driver (capable for driving motor)</a:t>
            </a:r>
          </a:p>
          <a:p>
            <a:pPr marL="91440" lvl="0" indent="-787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Lidar (for mapping and localize its own position)</a:t>
            </a:r>
          </a:p>
          <a:p>
            <a:pPr marL="91440" lvl="0" indent="-787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Battery (enough current provided)</a:t>
            </a:r>
          </a:p>
          <a:p>
            <a:pPr marL="91440" lvl="0" indent="-787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Microcontroller (control car base)</a:t>
            </a:r>
          </a:p>
          <a:p>
            <a:pPr marL="91440" lvl="0" indent="-787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Computer (remote the robot)</a:t>
            </a: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3375" y="1601375"/>
            <a:ext cx="6408626" cy="47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67429-5F16-B8A4-5230-8F6E0AB8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ROS(Robot Operating System) STRUCTURE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D3147D-7701-5FF2-1D48-4DF2ED790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spcBef>
                <a:spcPts val="0"/>
              </a:spcBef>
              <a:buSzPts val="2000"/>
              <a:buAutoNum type="arabicPeriod"/>
            </a:pPr>
            <a:r>
              <a:rPr lang="en-US" dirty="0"/>
              <a:t>Different nodes communication 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buSzPts val="2000"/>
              <a:buAutoNum type="arabicPeriod"/>
            </a:pPr>
            <a:r>
              <a:rPr lang="en-US" dirty="0"/>
              <a:t>Different computer communication </a:t>
            </a:r>
          </a:p>
          <a:p>
            <a:endParaRPr lang="en-US" dirty="0"/>
          </a:p>
        </p:txBody>
      </p:sp>
      <p:pic>
        <p:nvPicPr>
          <p:cNvPr id="4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65D9DB64-EBDA-233F-8618-85444486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32" y="2557749"/>
            <a:ext cx="6902433" cy="430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76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1097280" y="-16874"/>
            <a:ext cx="10058400" cy="74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SLAM technology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1097280" y="605648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dirty="0"/>
              <a:t>Main idea : repeat iterations of probabilistic algorithms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dirty="0"/>
              <a:t>1. Lidar to get map data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dirty="0"/>
              <a:t>2. Encoder to locate robot position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dirty="0"/>
              <a:t>3. Coordinate transform of the data obtained to draw a map and update robot position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dirty="0"/>
              <a:t>4. Use algorithm to minimize the errors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dirty="0"/>
              <a:t>    (AMCL) use particle filter method to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dirty="0"/>
              <a:t>    update the probability of robot position 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E60A398-57A6-0740-C602-8120BA1C4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481" y="5251470"/>
            <a:ext cx="3265170" cy="15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4C3E935-7A4A-DA55-B7F3-AE5FDD70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619" y="3816922"/>
            <a:ext cx="3780644" cy="29776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40CB36-3A73-B388-770A-BFC72716D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426" y="3719351"/>
            <a:ext cx="4086225" cy="1352550"/>
          </a:xfrm>
          <a:prstGeom prst="rect">
            <a:avLst/>
          </a:prstGeom>
        </p:spPr>
      </p:pic>
      <p:pic>
        <p:nvPicPr>
          <p:cNvPr id="6" name="圖片 5" descr="一張含有 船, 船隻, 玩具 的圖片&#10;&#10;自動產生的描述">
            <a:extLst>
              <a:ext uri="{FF2B5EF4-FFF2-40B4-BE49-F238E27FC236}">
                <a16:creationId xmlns:a16="http://schemas.microsoft.com/office/drawing/2014/main" id="{22E42340-0B20-DE95-6406-29E401C8B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619" y="2029862"/>
            <a:ext cx="2005586" cy="16894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1192306" y="1203194"/>
            <a:ext cx="1005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What’s our initial idea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1192306" y="1792941"/>
            <a:ext cx="41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we need?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1172908" y="2455187"/>
            <a:ext cx="211252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19"/>
          <p:cNvGrpSpPr/>
          <p:nvPr/>
        </p:nvGrpSpPr>
        <p:grpSpPr>
          <a:xfrm>
            <a:off x="3556912" y="1927980"/>
            <a:ext cx="3226553" cy="1400193"/>
            <a:chOff x="3556912" y="1927980"/>
            <a:chExt cx="3226553" cy="1400193"/>
          </a:xfrm>
        </p:grpSpPr>
        <p:pic>
          <p:nvPicPr>
            <p:cNvPr id="142" name="Google Shape;142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56912" y="1927980"/>
              <a:ext cx="3226553" cy="1111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9"/>
            <p:cNvSpPr txBox="1"/>
            <p:nvPr/>
          </p:nvSpPr>
          <p:spPr>
            <a:xfrm>
              <a:off x="4078941" y="3020373"/>
              <a:ext cx="233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Home but not good quality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19"/>
          <p:cNvGrpSpPr/>
          <p:nvPr/>
        </p:nvGrpSpPr>
        <p:grpSpPr>
          <a:xfrm>
            <a:off x="6745285" y="1849102"/>
            <a:ext cx="2543530" cy="1325182"/>
            <a:chOff x="6745285" y="1849102"/>
            <a:chExt cx="2543530" cy="1325182"/>
          </a:xfrm>
        </p:grpSpPr>
        <p:pic>
          <p:nvPicPr>
            <p:cNvPr id="145" name="Google Shape;145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45285" y="1849102"/>
              <a:ext cx="2543530" cy="981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9"/>
            <p:cNvSpPr txBox="1"/>
            <p:nvPr/>
          </p:nvSpPr>
          <p:spPr>
            <a:xfrm>
              <a:off x="7387642" y="2866484"/>
              <a:ext cx="122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Outside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19"/>
          <p:cNvGrpSpPr/>
          <p:nvPr/>
        </p:nvGrpSpPr>
        <p:grpSpPr>
          <a:xfrm>
            <a:off x="9324674" y="1877023"/>
            <a:ext cx="2714366" cy="1422966"/>
            <a:chOff x="9324674" y="1877023"/>
            <a:chExt cx="2714366" cy="1422966"/>
          </a:xfrm>
        </p:grpSpPr>
        <p:pic>
          <p:nvPicPr>
            <p:cNvPr id="148" name="Google Shape;148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324674" y="2156506"/>
              <a:ext cx="2714366" cy="11434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9"/>
            <p:cNvSpPr txBox="1"/>
            <p:nvPr/>
          </p:nvSpPr>
          <p:spPr>
            <a:xfrm>
              <a:off x="10138796" y="1877023"/>
              <a:ext cx="145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City outside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19"/>
          <p:cNvSpPr txBox="1"/>
          <p:nvPr/>
        </p:nvSpPr>
        <p:spPr>
          <a:xfrm>
            <a:off x="1192306" y="3518038"/>
            <a:ext cx="197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078941" y="3373934"/>
            <a:ext cx="405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Same size of input and output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078941" y="3749076"/>
            <a:ext cx="298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to train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172908" y="4580965"/>
            <a:ext cx="183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target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19" descr="图片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50900" y="4232389"/>
            <a:ext cx="2743941" cy="205795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7117976" y="5827059"/>
            <a:ext cx="336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SLAM: Fast and correct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/>
        </p:nvSpPr>
        <p:spPr>
          <a:xfrm>
            <a:off x="0" y="0"/>
            <a:ext cx="458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a try: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795" y="5350679"/>
            <a:ext cx="5124124" cy="42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4414" y="267431"/>
            <a:ext cx="6417586" cy="4891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20"/>
          <p:cNvGrpSpPr/>
          <p:nvPr/>
        </p:nvGrpSpPr>
        <p:grpSpPr>
          <a:xfrm>
            <a:off x="31" y="3942366"/>
            <a:ext cx="5785283" cy="2432238"/>
            <a:chOff x="633880" y="1999128"/>
            <a:chExt cx="5256959" cy="2312892"/>
          </a:xfrm>
        </p:grpSpPr>
        <p:pic>
          <p:nvPicPr>
            <p:cNvPr id="164" name="Google Shape;164;p20"/>
            <p:cNvPicPr preferRelativeResize="0"/>
            <p:nvPr/>
          </p:nvPicPr>
          <p:blipFill rotWithShape="1">
            <a:blip r:embed="rId5">
              <a:alphaModFix/>
            </a:blip>
            <a:srcRect r="73582" b="66666"/>
            <a:stretch/>
          </p:blipFill>
          <p:spPr>
            <a:xfrm>
              <a:off x="633880" y="2008094"/>
              <a:ext cx="1284568" cy="2285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0"/>
            <p:cNvPicPr preferRelativeResize="0"/>
            <p:nvPr/>
          </p:nvPicPr>
          <p:blipFill rotWithShape="1">
            <a:blip r:embed="rId5">
              <a:alphaModFix/>
            </a:blip>
            <a:srcRect l="77117" b="66404"/>
            <a:stretch/>
          </p:blipFill>
          <p:spPr>
            <a:xfrm>
              <a:off x="1778978" y="2008094"/>
              <a:ext cx="1112650" cy="2303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0"/>
            <p:cNvPicPr preferRelativeResize="0"/>
            <p:nvPr/>
          </p:nvPicPr>
          <p:blipFill rotWithShape="1">
            <a:blip r:embed="rId5">
              <a:alphaModFix/>
            </a:blip>
            <a:srcRect t="67189" r="76531"/>
            <a:stretch/>
          </p:blipFill>
          <p:spPr>
            <a:xfrm>
              <a:off x="3663951" y="2008094"/>
              <a:ext cx="1141130" cy="2250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0"/>
            <p:cNvPicPr preferRelativeResize="0"/>
            <p:nvPr/>
          </p:nvPicPr>
          <p:blipFill rotWithShape="1">
            <a:blip r:embed="rId5">
              <a:alphaModFix/>
            </a:blip>
            <a:srcRect l="77671" t="66927"/>
            <a:stretch/>
          </p:blipFill>
          <p:spPr>
            <a:xfrm>
              <a:off x="4805083" y="1999128"/>
              <a:ext cx="1085756" cy="2268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20"/>
          <p:cNvSpPr txBox="1"/>
          <p:nvPr/>
        </p:nvSpPr>
        <p:spPr>
          <a:xfrm>
            <a:off x="110532" y="3532882"/>
            <a:ext cx="281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of the easy U-net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20" descr="Semantic segmentation to detect Nuclei using U-net | by Stanislav ..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869" y="619403"/>
            <a:ext cx="5743546" cy="2755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 rotWithShape="1">
          <a:blip r:embed="rId3">
            <a:alphaModFix/>
          </a:blip>
          <a:srcRect b="29517"/>
          <a:stretch/>
        </p:blipFill>
        <p:spPr>
          <a:xfrm>
            <a:off x="932328" y="3582163"/>
            <a:ext cx="9506318" cy="2397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 descr="Semantic segmentation to detect Nuclei using U-net | by Stanislav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986" y="369041"/>
            <a:ext cx="5743546" cy="275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3030071" y="215153"/>
            <a:ext cx="2994300" cy="28419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6210616" y="326005"/>
            <a:ext cx="2994300" cy="28419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 flipH="1">
            <a:off x="4321094" y="2716306"/>
            <a:ext cx="277800" cy="1712400"/>
          </a:xfrm>
          <a:prstGeom prst="straightConnector1">
            <a:avLst/>
          </a:prstGeom>
          <a:noFill/>
          <a:ln w="76200" cap="flat" cmpd="sng">
            <a:solidFill>
              <a:srgbClr val="E37F0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" name="Google Shape;180;p21"/>
          <p:cNvSpPr txBox="1"/>
          <p:nvPr/>
        </p:nvSpPr>
        <p:spPr>
          <a:xfrm>
            <a:off x="3612777" y="3242992"/>
            <a:ext cx="24831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 into pretrained Densenet-169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9232865" y="1500008"/>
            <a:ext cx="241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is too easy to capture all details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9418055" y="2297668"/>
            <a:ext cx="27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 pretrained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21"/>
          <p:cNvCxnSpPr/>
          <p:nvPr/>
        </p:nvCxnSpPr>
        <p:spPr>
          <a:xfrm flipH="1">
            <a:off x="7198800" y="2716306"/>
            <a:ext cx="421200" cy="1891500"/>
          </a:xfrm>
          <a:prstGeom prst="straightConnector1">
            <a:avLst/>
          </a:prstGeom>
          <a:noFill/>
          <a:ln w="76200" cap="flat" cmpd="sng">
            <a:solidFill>
              <a:srgbClr val="E37F0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4" name="Google Shape;184;p21"/>
          <p:cNvSpPr txBox="1"/>
          <p:nvPr/>
        </p:nvSpPr>
        <p:spPr>
          <a:xfrm>
            <a:off x="6292473" y="3352755"/>
            <a:ext cx="425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U-net decoder is good(Real reason is there is no pretrained model for this)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6473154" y="9319990"/>
            <a:ext cx="5405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problem is that the quality of output is not good enough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 up sampling together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984" y="2318891"/>
            <a:ext cx="3277057" cy="73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955" y="3210853"/>
            <a:ext cx="4591691" cy="82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5692" y="4269052"/>
            <a:ext cx="3477110" cy="77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56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56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441</Words>
  <Application>Microsoft Office PowerPoint</Application>
  <PresentationFormat>宽屏</PresentationFormat>
  <Paragraphs>74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Noto Sans Symbols</vt:lpstr>
      <vt:lpstr>Twentieth Century</vt:lpstr>
      <vt:lpstr>Arial</vt:lpstr>
      <vt:lpstr>Calibri</vt:lpstr>
      <vt:lpstr>Times New Roman</vt:lpstr>
      <vt:lpstr>回顧</vt:lpstr>
      <vt:lpstr>ELEC4544 Final Report  Depth estimation application on SLAM robot</vt:lpstr>
      <vt:lpstr>PowerPoint 演示文稿</vt:lpstr>
      <vt:lpstr>Background of SLAM</vt:lpstr>
      <vt:lpstr>Hardware design </vt:lpstr>
      <vt:lpstr>ROS(Robot Operating System) STRUCTURE</vt:lpstr>
      <vt:lpstr>SLAM technology</vt:lpstr>
      <vt:lpstr>What’s our initial idea</vt:lpstr>
      <vt:lpstr>PowerPoint 演示文稿</vt:lpstr>
      <vt:lpstr>PowerPoint 演示文稿</vt:lpstr>
      <vt:lpstr>Depth camera: Depth estimation</vt:lpstr>
      <vt:lpstr>Monocular depth estimation</vt:lpstr>
      <vt:lpstr>Monocular depth estimation</vt:lpstr>
      <vt:lpstr>Depth estimation result</vt:lpstr>
      <vt:lpstr>PowerPoint 演示文稿</vt:lpstr>
      <vt:lpstr>Depth estimation result</vt:lpstr>
      <vt:lpstr>RESULT :SLAM (remote) </vt:lpstr>
      <vt:lpstr>RESULT :apply on SLAM robot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ELEC4544 Final Report  Depth estimation on SLAM robot</dc:title>
  <cp:lastModifiedBy>张 文硕</cp:lastModifiedBy>
  <cp:revision>36</cp:revision>
  <dcterms:modified xsi:type="dcterms:W3CDTF">2023-06-26T17:28:32Z</dcterms:modified>
</cp:coreProperties>
</file>